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4" r:id="rId6"/>
  </p:sldMasterIdLst>
  <p:notesMasterIdLst>
    <p:notesMasterId r:id="rId21"/>
  </p:notesMasterIdLst>
  <p:sldIdLst>
    <p:sldId id="256" r:id="rId7"/>
    <p:sldId id="370" r:id="rId8"/>
    <p:sldId id="372" r:id="rId9"/>
    <p:sldId id="381" r:id="rId10"/>
    <p:sldId id="380" r:id="rId11"/>
    <p:sldId id="268" r:id="rId12"/>
    <p:sldId id="373" r:id="rId13"/>
    <p:sldId id="275" r:id="rId14"/>
    <p:sldId id="276" r:id="rId15"/>
    <p:sldId id="277" r:id="rId16"/>
    <p:sldId id="278" r:id="rId17"/>
    <p:sldId id="374" r:id="rId18"/>
    <p:sldId id="375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56"/>
            <p14:sldId id="370"/>
            <p14:sldId id="372"/>
            <p14:sldId id="381"/>
            <p14:sldId id="380"/>
            <p14:sldId id="268"/>
            <p14:sldId id="373"/>
            <p14:sldId id="275"/>
            <p14:sldId id="276"/>
            <p14:sldId id="277"/>
            <p14:sldId id="278"/>
            <p14:sldId id="374"/>
            <p14:sldId id="375"/>
            <p14:sldId id="280"/>
          </p14:sldIdLst>
        </p14:section>
        <p14:section name="text slide" id="{65043596-36B7-4360-BB5C-7A99EFAEC5C9}">
          <p14:sldIdLst/>
        </p14:section>
        <p14:section name="graph slide" id="{B26F6679-C236-4D3D-BC2F-CAE5ED400718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AA442-0283-46C2-AED2-F093208B3909}" v="1" dt="2025-10-13T07:16:51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Urhahn | Elbe1" userId="9ab91964-1851-4ca2-85ee-cdb9e45cce83" providerId="ADAL" clId="{F5BDD138-DD4B-4D30-8ABD-875108DEDF96}"/>
    <pc:docChg chg="modSld">
      <pc:chgData name="Luis Urhahn | Elbe1" userId="9ab91964-1851-4ca2-85ee-cdb9e45cce83" providerId="ADAL" clId="{F5BDD138-DD4B-4D30-8ABD-875108DEDF96}" dt="2025-10-13T07:16:51.040" v="5"/>
      <pc:docMkLst>
        <pc:docMk/>
      </pc:docMkLst>
      <pc:sldChg chg="modSp mod">
        <pc:chgData name="Luis Urhahn | Elbe1" userId="9ab91964-1851-4ca2-85ee-cdb9e45cce83" providerId="ADAL" clId="{F5BDD138-DD4B-4D30-8ABD-875108DEDF96}" dt="2025-10-13T07:15:28.128" v="4" actId="20577"/>
        <pc:sldMkLst>
          <pc:docMk/>
          <pc:sldMk cId="736408120" sldId="256"/>
        </pc:sldMkLst>
        <pc:spChg chg="mod">
          <ac:chgData name="Luis Urhahn | Elbe1" userId="9ab91964-1851-4ca2-85ee-cdb9e45cce83" providerId="ADAL" clId="{F5BDD138-DD4B-4D30-8ABD-875108DEDF96}" dt="2025-10-13T07:15:28.128" v="4" actId="20577"/>
          <ac:spMkLst>
            <pc:docMk/>
            <pc:sldMk cId="736408120" sldId="256"/>
            <ac:spMk id="3" creationId="{277A63BB-08BE-619B-2533-3CC69CC19E93}"/>
          </ac:spMkLst>
        </pc:spChg>
        <pc:spChg chg="mod">
          <ac:chgData name="Luis Urhahn | Elbe1" userId="9ab91964-1851-4ca2-85ee-cdb9e45cce83" providerId="ADAL" clId="{F5BDD138-DD4B-4D30-8ABD-875108DEDF96}" dt="2025-10-13T07:15:20.165" v="0" actId="20577"/>
          <ac:spMkLst>
            <pc:docMk/>
            <pc:sldMk cId="736408120" sldId="256"/>
            <ac:spMk id="13" creationId="{132D16E5-6BE7-8FC8-CFB3-81C918BB45F1}"/>
          </ac:spMkLst>
        </pc:spChg>
      </pc:sldChg>
      <pc:sldChg chg="modSp">
        <pc:chgData name="Luis Urhahn | Elbe1" userId="9ab91964-1851-4ca2-85ee-cdb9e45cce83" providerId="ADAL" clId="{F5BDD138-DD4B-4D30-8ABD-875108DEDF96}" dt="2025-10-13T07:16:51.040" v="5"/>
        <pc:sldMkLst>
          <pc:docMk/>
          <pc:sldMk cId="3952331712" sldId="374"/>
        </pc:sldMkLst>
        <pc:spChg chg="mod">
          <ac:chgData name="Luis Urhahn | Elbe1" userId="9ab91964-1851-4ca2-85ee-cdb9e45cce83" providerId="ADAL" clId="{F5BDD138-DD4B-4D30-8ABD-875108DEDF96}" dt="2025-10-13T07:16:51.040" v="5"/>
          <ac:spMkLst>
            <pc:docMk/>
            <pc:sldMk cId="3952331712" sldId="374"/>
            <ac:spMk id="21" creationId="{0CEDCB9B-3800-512E-1293-BD0E67D117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06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CA9-C0A7-3774-6313-5C0F1920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8BE7A-5C96-2F5C-8150-D090DF81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2D4F5-91B8-C4C4-DC3C-DE8A363E9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Regarding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A,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F-H, I am 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. I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farmers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so.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opinion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major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7C25D-84A0-BE45-5F58-45C867B1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7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738EB-2347-6E64-4081-A51570A0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12AA4-227C-FF59-FF7D-4B3787C0B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F3CF5-8D83-A870-8AA8-F86B172B2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NEW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critical</a:t>
            </a:r>
            <a:r>
              <a:rPr lang="de-DE" dirty="0">
                <a:sym typeface="Wingdings" panose="05000000000000000000" pitchFamily="2" charset="2"/>
              </a:rPr>
              <a:t> but not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circles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actual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looks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barns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ruins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85E0-EC53-41EF-B6FD-9FC023FD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42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8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1814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632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74029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375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15949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0403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5659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148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4962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33582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08348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05108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7040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73637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0270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9648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3532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900739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1965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13/10/2025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13/10/2025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13/10/2025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69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@34.29977563,36.68817928,1384.78342427a,853580.17318904d,35y,0h,0t,0r/data=CgRCAggBOgMKATBCAggASg0I____________ARAA" TargetMode="External"/><Relationship Id="rId2" Type="http://schemas.openxmlformats.org/officeDocument/2006/relationships/hyperlink" Target="https://globalwindatlas.info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rser.2021.111293/" TargetMode="Externa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www.google.com/map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Team Project Development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03 – Kick Off</a:t>
            </a:r>
          </a:p>
          <a:p>
            <a:r>
              <a:rPr lang="it-IT" sz="2000" dirty="0"/>
              <a:t>Date: </a:t>
            </a:r>
            <a:r>
              <a:rPr lang="en-US" sz="2000" dirty="0"/>
              <a:t>14</a:t>
            </a:r>
            <a:r>
              <a:rPr lang="it-IT" sz="2000" dirty="0"/>
              <a:t>/</a:t>
            </a:r>
            <a:r>
              <a:rPr lang="en-US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</a:t>
            </a:r>
            <a:r>
              <a:rPr lang="tr-TR" sz="2000" dirty="0"/>
              <a:t> </a:t>
            </a:r>
            <a:r>
              <a:rPr lang="it-IT" sz="2000" dirty="0"/>
              <a:t>Marina Blohm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</a:t>
            </a:r>
            <a:r>
              <a:rPr lang="tr-TR" sz="1400" dirty="0"/>
              <a:t> </a:t>
            </a:r>
            <a:r>
              <a:rPr lang="tr-TR" sz="1400" b="1" dirty="0"/>
              <a:t>Ahmed Sallam</a:t>
            </a:r>
            <a:r>
              <a:rPr lang="en-US" sz="1400" b="1" dirty="0"/>
              <a:t>,</a:t>
            </a:r>
            <a:r>
              <a:rPr lang="tr-TR" sz="1400" b="1" dirty="0"/>
              <a:t> Luis Urhahn, Ceren Cetin, Sohail Mansuri</a:t>
            </a:r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856BF-EFF3-551E-51E0-355C5C495450}"/>
              </a:ext>
            </a:extLst>
          </p:cNvPr>
          <p:cNvSpPr txBox="1"/>
          <p:nvPr/>
        </p:nvSpPr>
        <p:spPr>
          <a:xfrm>
            <a:off x="4455298" y="5153243"/>
            <a:ext cx="340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 : Ahmed Sallam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8858-AACB-A40B-FEEE-DC513AD6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Noise Regulation Context — Syria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ACA7F-78F5-5384-F4AD-4232E62C2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60432" y="6259137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8D474-6805-FA6C-3EAC-75154FF25F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30006-52F4-A6EE-9EE9-34BAB1A54D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82664" y="659987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0DBE3-FD4C-87D1-5D86-3E82653C94F9}"/>
              </a:ext>
            </a:extLst>
          </p:cNvPr>
          <p:cNvSpPr txBox="1"/>
          <p:nvPr/>
        </p:nvSpPr>
        <p:spPr>
          <a:xfrm>
            <a:off x="5482664" y="1654155"/>
            <a:ext cx="5241388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Syria’s Environment Law No.12 (2012) forms the main legal framework for environmental protection.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No publicly available numeric limits for wind turbine noise are specified in current Syrian legislation.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Therefore, international best practices are used for project assessment (WHO, IFC, IEC).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17CF9-A7EB-6109-F96D-6A11BA3B618B}"/>
              </a:ext>
            </a:extLst>
          </p:cNvPr>
          <p:cNvSpPr txBox="1"/>
          <p:nvPr/>
        </p:nvSpPr>
        <p:spPr>
          <a:xfrm>
            <a:off x="381589" y="4699708"/>
            <a:ext cx="5016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Environment Law No.12 (2012); WHO Environmental Noise Guidelines (2018); IFC EHS Guidelines (Wind Energy); IEC 61400‑11.</a:t>
            </a:r>
          </a:p>
        </p:txBody>
      </p:sp>
      <p:pic>
        <p:nvPicPr>
          <p:cNvPr id="15" name="Picture 14" descr="image.png">
            <a:extLst>
              <a:ext uri="{FF2B5EF4-FFF2-40B4-BE49-F238E27FC236}">
                <a16:creationId xmlns:a16="http://schemas.microsoft.com/office/drawing/2014/main" id="{A961CF00-C9F1-1D03-D9B5-875B4517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64" y="4163932"/>
            <a:ext cx="5486400" cy="164368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514530-3102-2CF1-4A6F-A52C6275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3075"/>
            <a:ext cx="4644464" cy="30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8C8D53-E32A-1B8E-C60D-54DDE882CEDF}"/>
              </a:ext>
            </a:extLst>
          </p:cNvPr>
          <p:cNvSpPr txBox="1"/>
          <p:nvPr/>
        </p:nvSpPr>
        <p:spPr>
          <a:xfrm>
            <a:off x="838200" y="5079356"/>
            <a:ext cx="5486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SIEMENS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2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8C41-C8C0-3AAF-6CD3-09389427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1" y="427444"/>
            <a:ext cx="10515600" cy="1325563"/>
          </a:xfrm>
        </p:spPr>
        <p:txBody>
          <a:bodyPr>
            <a:noAutofit/>
          </a:bodyPr>
          <a:lstStyle/>
          <a:p>
            <a:r>
              <a:rPr lang="en-IN" sz="3200" dirty="0"/>
              <a:t>Recommended Noise Criteria for Wind Turbine Project</a:t>
            </a:r>
            <a:br>
              <a:rPr lang="en-IN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1E0E-40C2-351D-CEF3-9D47D4E0A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1648" y="6261098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144F0-6837-7051-00F8-ED1440EE34B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B48AF-6010-31D6-B3C3-CE6B5C03A85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15212" y="654089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9D16A-2838-550C-FD73-AAAC91167A87}"/>
              </a:ext>
            </a:extLst>
          </p:cNvPr>
          <p:cNvSpPr txBox="1"/>
          <p:nvPr/>
        </p:nvSpPr>
        <p:spPr>
          <a:xfrm>
            <a:off x="6488863" y="168541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Proposed Project Criteria: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Health-based limits: ≤ 45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Lden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(day-evening-night) and ≤ 40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Lnight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Alternative rule: Background + 3 dB(A), whichever is stricter.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Verification method: IEC 61400‑11 (turbine noise measurement).</a:t>
            </a:r>
          </a:p>
        </p:txBody>
      </p:sp>
      <p:pic>
        <p:nvPicPr>
          <p:cNvPr id="11" name="Picture 10" descr="image.png">
            <a:extLst>
              <a:ext uri="{FF2B5EF4-FFF2-40B4-BE49-F238E27FC236}">
                <a16:creationId xmlns:a16="http://schemas.microsoft.com/office/drawing/2014/main" id="{922AA68B-D32E-8269-85A3-9E6E12CE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1276" y="4677080"/>
            <a:ext cx="5795456" cy="157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A56A8-DABE-16AE-775F-74EA305E0D0D}"/>
              </a:ext>
            </a:extLst>
          </p:cNvPr>
          <p:cNvSpPr txBox="1"/>
          <p:nvPr/>
        </p:nvSpPr>
        <p:spPr>
          <a:xfrm>
            <a:off x="219417" y="4602676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WHO Environmental Noise Guidelines (2018); IFC/World Bank EHS Guidelines; IEC 61400‑11.</a:t>
            </a:r>
          </a:p>
        </p:txBody>
      </p:sp>
      <p:pic>
        <p:nvPicPr>
          <p:cNvPr id="1026" name="Picture 2" descr="How Loud Is A Wind Turbine? | GE News">
            <a:extLst>
              <a:ext uri="{FF2B5EF4-FFF2-40B4-BE49-F238E27FC236}">
                <a16:creationId xmlns:a16="http://schemas.microsoft.com/office/drawing/2014/main" id="{C82E9A49-BFB7-4C11-CD24-63CD659D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3800"/>
            <a:ext cx="4726153" cy="33085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AB73-276A-C613-B4A0-FA514136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9443C2C-8FAD-2179-57A4-1E135507E58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D78967F-EF6F-191A-07EA-9A5993CB04F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EBA4E0A-04FC-70BA-3E18-A13256DCB0B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2FEB9A-EB73-23C5-02E3-BB3C272E4074}"/>
              </a:ext>
            </a:extLst>
          </p:cNvPr>
          <p:cNvSpPr/>
          <p:nvPr/>
        </p:nvSpPr>
        <p:spPr>
          <a:xfrm>
            <a:off x="-7747" y="6538183"/>
            <a:ext cx="12216286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9EE415-F76B-E249-F532-2D6868A1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8266" y="6518414"/>
            <a:ext cx="615556" cy="365125"/>
          </a:xfrm>
        </p:spPr>
        <p:txBody>
          <a:bodyPr/>
          <a:lstStyle/>
          <a:p>
            <a:fld id="{013F6232-4F06-48BA-8F69-BF531F607829}" type="slidenum">
              <a:rPr lang="en-GB" sz="1600" smtClean="0">
                <a:solidFill>
                  <a:schemeClr val="bg1"/>
                </a:solidFill>
              </a:rPr>
              <a:t>12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422C6-D4E8-AD5F-220B-6F17659A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Site final decision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6F803-334C-8BD4-05A8-9A0B8F74A08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with red circles and a map with a map in the middle&#10;&#10;AI-generated content may be incorrect.">
            <a:extLst>
              <a:ext uri="{FF2B5EF4-FFF2-40B4-BE49-F238E27FC236}">
                <a16:creationId xmlns:a16="http://schemas.microsoft.com/office/drawing/2014/main" id="{F41BD925-9B94-5D38-901F-8E57F40F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628"/>
          <a:stretch>
            <a:fillRect/>
          </a:stretch>
        </p:blipFill>
        <p:spPr>
          <a:xfrm>
            <a:off x="6892560" y="1248309"/>
            <a:ext cx="4948183" cy="5212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2E47E-B541-2E52-A146-1B00841838AF}"/>
              </a:ext>
            </a:extLst>
          </p:cNvPr>
          <p:cNvSpPr txBox="1"/>
          <p:nvPr/>
        </p:nvSpPr>
        <p:spPr>
          <a:xfrm>
            <a:off x="392300" y="2491534"/>
            <a:ext cx="650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north shore scenario of 8 </a:t>
            </a:r>
            <a:r>
              <a:rPr lang="en-US" sz="1600" dirty="0"/>
              <a:t>turbines with 1,5 MW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FC94E-8B4B-FD40-F938-CA9248B3A1F2}"/>
              </a:ext>
            </a:extLst>
          </p:cNvPr>
          <p:cNvSpPr txBox="1"/>
          <p:nvPr/>
        </p:nvSpPr>
        <p:spPr>
          <a:xfrm>
            <a:off x="423551" y="1725698"/>
            <a:ext cx="548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Prefeasibility study of Decon company in Qattinah :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CD2EC-D1F7-22B8-DD08-53D43632A8B7}"/>
              </a:ext>
            </a:extLst>
          </p:cNvPr>
          <p:cNvSpPr txBox="1"/>
          <p:nvPr/>
        </p:nvSpPr>
        <p:spPr>
          <a:xfrm>
            <a:off x="423551" y="2854066"/>
            <a:ext cx="62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the </a:t>
            </a:r>
            <a:r>
              <a:rPr lang="en-US" sz="1600" b="1" dirty="0"/>
              <a:t>south scenario of 16 </a:t>
            </a:r>
            <a:r>
              <a:rPr lang="en-US" sz="1600" dirty="0"/>
              <a:t>turbines of 1,5 MW each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18256-2A3B-424B-F7EE-68248B4B88AB}"/>
              </a:ext>
            </a:extLst>
          </p:cNvPr>
          <p:cNvSpPr txBox="1"/>
          <p:nvPr/>
        </p:nvSpPr>
        <p:spPr>
          <a:xfrm>
            <a:off x="9740096" y="1507879"/>
            <a:ext cx="19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44F46-1F86-0B48-4F56-459539B5152B}"/>
              </a:ext>
            </a:extLst>
          </p:cNvPr>
          <p:cNvSpPr txBox="1"/>
          <p:nvPr/>
        </p:nvSpPr>
        <p:spPr>
          <a:xfrm>
            <a:off x="8466992" y="4468561"/>
            <a:ext cx="42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342B0-4CA7-AD09-F5C3-8D81495E315D}"/>
              </a:ext>
            </a:extLst>
          </p:cNvPr>
          <p:cNvSpPr txBox="1"/>
          <p:nvPr/>
        </p:nvSpPr>
        <p:spPr>
          <a:xfrm>
            <a:off x="1314766" y="3422863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Hub height of  64.7 m </a:t>
            </a:r>
          </a:p>
          <a:p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026DEC-35CF-4877-B3A7-2885BC347D1C}"/>
              </a:ext>
            </a:extLst>
          </p:cNvPr>
          <p:cNvSpPr txBox="1"/>
          <p:nvPr/>
        </p:nvSpPr>
        <p:spPr>
          <a:xfrm>
            <a:off x="1314766" y="3816490"/>
            <a:ext cx="466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soil condition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A1B44-4E2A-14E4-B906-EA28BCD5C0C7}"/>
              </a:ext>
            </a:extLst>
          </p:cNvPr>
          <p:cNvSpPr txBox="1"/>
          <p:nvPr/>
        </p:nvSpPr>
        <p:spPr>
          <a:xfrm>
            <a:off x="1" y="4286252"/>
            <a:ext cx="7106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tests of the </a:t>
            </a:r>
            <a:r>
              <a:rPr lang="en-US" sz="1600" b="1" dirty="0" err="1"/>
              <a:t>WAsP</a:t>
            </a:r>
            <a:r>
              <a:rPr lang="en-US" sz="1600" b="1" dirty="0"/>
              <a:t> (Wind Atlas Analysis and Application Program)</a:t>
            </a:r>
            <a:r>
              <a:rPr lang="en-US" sz="1600" dirty="0"/>
              <a:t> model have shown: </a:t>
            </a:r>
            <a:br>
              <a:rPr lang="en-US" sz="1600" dirty="0"/>
            </a:br>
            <a:r>
              <a:rPr lang="en-US" sz="1600" dirty="0"/>
              <a:t>that there are some shortages in the prediction of the height profile.</a:t>
            </a:r>
            <a:br>
              <a:rPr lang="en-US" sz="1600" dirty="0"/>
            </a:br>
            <a:br>
              <a:rPr lang="en-US" sz="1600" dirty="0"/>
            </a:b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D99C8-F7AF-5AC7-5B65-16D251314FB2}"/>
              </a:ext>
            </a:extLst>
          </p:cNvPr>
          <p:cNvSpPr txBox="1"/>
          <p:nvPr/>
        </p:nvSpPr>
        <p:spPr>
          <a:xfrm>
            <a:off x="986468" y="5392925"/>
            <a:ext cx="475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limitation in the roughness description</a:t>
            </a:r>
            <a:endParaRPr lang="LID4096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B82B8-7A7E-D160-D524-AE704F9825FA}"/>
              </a:ext>
            </a:extLst>
          </p:cNvPr>
          <p:cNvSpPr txBox="1"/>
          <p:nvPr/>
        </p:nvSpPr>
        <p:spPr>
          <a:xfrm>
            <a:off x="986468" y="5775496"/>
            <a:ext cx="464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general climatic effect caused by the lake</a:t>
            </a:r>
            <a:endParaRPr lang="LID4096" sz="16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BADC2-19CF-F09A-5848-977257ADC3C9}"/>
              </a:ext>
            </a:extLst>
          </p:cNvPr>
          <p:cNvSpPr txBox="1">
            <a:spLocks/>
          </p:cNvSpPr>
          <p:nvPr/>
        </p:nvSpPr>
        <p:spPr>
          <a:xfrm>
            <a:off x="3284769" y="6317097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DCB9B-3800-512E-1293-BD0E67D1171B}"/>
              </a:ext>
            </a:extLst>
          </p:cNvPr>
          <p:cNvSpPr txBox="1"/>
          <p:nvPr/>
        </p:nvSpPr>
        <p:spPr>
          <a:xfrm>
            <a:off x="4664212" y="3367377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>
                <a:solidFill>
                  <a:prstClr val="black"/>
                </a:solidFill>
              </a:rPr>
              <a:t>34°40'22"N </a:t>
            </a:r>
          </a:p>
          <a:p>
            <a:pPr lvl="0" algn="ctr">
              <a:defRPr/>
            </a:pPr>
            <a:r>
              <a:rPr lang="en-GB" sz="1400" dirty="0">
                <a:solidFill>
                  <a:prstClr val="black"/>
                </a:solidFill>
              </a:rPr>
              <a:t>36°35'59"E</a:t>
            </a:r>
            <a:endParaRPr lang="en-GB" sz="14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219E8-F9A2-3FE4-AC5B-1B0CA1CD8934}"/>
              </a:ext>
            </a:extLst>
          </p:cNvPr>
          <p:cNvCxnSpPr>
            <a:cxnSpLocks/>
          </p:cNvCxnSpPr>
          <p:nvPr/>
        </p:nvCxnSpPr>
        <p:spPr>
          <a:xfrm flipV="1">
            <a:off x="7062976" y="2398433"/>
            <a:ext cx="2592301" cy="119016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5" grpId="0"/>
      <p:bldP spid="16" grpId="0"/>
      <p:bldP spid="17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78F9-1C01-2E75-8F35-3475ECAD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3F1746DB-6DD6-AA38-FE63-604B3F7AB1B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B2AD165-D1B9-6E65-BD71-1359B3C15BD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F532BD2-22C5-7AAF-B642-A54DCB5C8C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4809159-04C5-F7DA-848F-ECA06FD18E9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CF2043-7779-4D0B-EC6D-F88C26B5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66736" y="6513969"/>
            <a:ext cx="772872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E2199-69AF-2C59-ACA8-EC37378B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32392" cy="712728"/>
          </a:xfrm>
        </p:spPr>
        <p:txBody>
          <a:bodyPr>
            <a:normAutofit/>
          </a:bodyPr>
          <a:lstStyle/>
          <a:p>
            <a:r>
              <a:rPr lang="en-US" sz="3200" dirty="0"/>
              <a:t>CRITICAL ASSESSMENT OF THE RESULTS</a:t>
            </a:r>
            <a:endParaRPr lang="de-DE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280EA7-231E-F5C0-FA5E-88F4ACD3CCA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28D75F-D25C-F0EC-3C58-3E73DEE4FD93}"/>
              </a:ext>
            </a:extLst>
          </p:cNvPr>
          <p:cNvSpPr txBox="1"/>
          <p:nvPr/>
        </p:nvSpPr>
        <p:spPr>
          <a:xfrm>
            <a:off x="682906" y="1711876"/>
            <a:ext cx="769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Located within a </a:t>
            </a:r>
            <a:r>
              <a:rPr lang="en-US" sz="1600" b="1" dirty="0"/>
              <a:t>tender area</a:t>
            </a:r>
            <a:r>
              <a:rPr lang="en-US" sz="1600" dirty="0"/>
              <a:t> with </a:t>
            </a:r>
            <a:r>
              <a:rPr lang="en-US" sz="1600" b="1" dirty="0"/>
              <a:t>government-owned land</a:t>
            </a:r>
            <a:r>
              <a:rPr lang="en-US" sz="1600" dirty="0"/>
              <a:t>, simplifying permitting and land acquisition.</a:t>
            </a:r>
            <a:endParaRPr lang="LID4096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2E486-1FA9-9608-001D-7C0BBC6AC3F4}"/>
              </a:ext>
            </a:extLst>
          </p:cNvPr>
          <p:cNvSpPr txBox="1"/>
          <p:nvPr/>
        </p:nvSpPr>
        <p:spPr>
          <a:xfrm>
            <a:off x="682906" y="2469641"/>
            <a:ext cx="1023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Situated in a </a:t>
            </a:r>
            <a:r>
              <a:rPr lang="en-US" sz="1600" b="1" dirty="0"/>
              <a:t>safe grid zone</a:t>
            </a:r>
            <a:r>
              <a:rPr lang="en-US" sz="1600" dirty="0"/>
              <a:t>, ensuring compliance with the limit of </a:t>
            </a:r>
            <a:r>
              <a:rPr lang="en-US" sz="1600" b="1" dirty="0"/>
              <a:t>30% renewable energy penetration</a:t>
            </a:r>
            <a:r>
              <a:rPr lang="en-US" sz="1600" dirty="0"/>
              <a:t> under the </a:t>
            </a:r>
            <a:r>
              <a:rPr lang="en-US" sz="1600" b="1" dirty="0"/>
              <a:t>IPP scheme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6A448-FD9B-DF56-2F8C-D63DF67FD8D9}"/>
              </a:ext>
            </a:extLst>
          </p:cNvPr>
          <p:cNvSpPr txBox="1"/>
          <p:nvPr/>
        </p:nvSpPr>
        <p:spPr>
          <a:xfrm>
            <a:off x="682906" y="3423891"/>
            <a:ext cx="8669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Proximity to the high-voltage grid</a:t>
            </a:r>
            <a:r>
              <a:rPr lang="en-US" sz="1600" dirty="0"/>
              <a:t>, reducing connection costs and losses.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91ACE-7849-F6B5-A97A-69452ACD55C1}"/>
              </a:ext>
            </a:extLst>
          </p:cNvPr>
          <p:cNvSpPr txBox="1"/>
          <p:nvPr/>
        </p:nvSpPr>
        <p:spPr>
          <a:xfrm>
            <a:off x="682905" y="4185366"/>
            <a:ext cx="94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Confirmed soil suitability</a:t>
            </a:r>
            <a:r>
              <a:rPr lang="en-US" sz="1600" dirty="0"/>
              <a:t> after discussion with the geotechnical team, ensuring the feasibility of </a:t>
            </a:r>
            <a:r>
              <a:rPr lang="en-US" sz="1600" b="1" dirty="0"/>
              <a:t>foundation reinforcement</a:t>
            </a:r>
            <a:r>
              <a:rPr lang="en-US" sz="1600" dirty="0"/>
              <a:t> for turbines reaching </a:t>
            </a:r>
            <a:r>
              <a:rPr lang="en-US" sz="1600" b="1" dirty="0"/>
              <a:t>120 m hub height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DB641B5-332F-6253-6484-176F02D126EA}"/>
              </a:ext>
            </a:extLst>
          </p:cNvPr>
          <p:cNvSpPr txBox="1">
            <a:spLocks/>
          </p:cNvSpPr>
          <p:nvPr/>
        </p:nvSpPr>
        <p:spPr>
          <a:xfrm>
            <a:off x="3295867" y="6293731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</p:spTree>
    <p:extLst>
      <p:ext uri="{BB962C8B-B14F-4D97-AF65-F5344CB8AC3E}">
        <p14:creationId xmlns:p14="http://schemas.microsoft.com/office/powerpoint/2010/main" val="31345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2447-9F3D-9203-A29F-68ED7EF4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C010DB9-B9A3-4B73-B3E3-D8674C2F93F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F445E85-FF35-756C-2772-29030A2422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F1F1ECD-76F4-A4E8-25D8-EAE2755AAA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D8187B5-BEAA-1733-584D-176607E94ED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F8F795-4EB1-7D9A-B0E0-D7C21189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A3CC6-174A-888C-850D-3ADC4447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121898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022A3-EFCA-EE72-042E-043B9CDF3F6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92C6-ED6E-8531-0D86-BF949EA5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sz="1900" dirty="0"/>
              <a:t>[1] Global Wind Atlas, </a:t>
            </a:r>
            <a:r>
              <a:rPr lang="tr-TR" sz="1900" i="1" dirty="0"/>
              <a:t>Global Wind Atlas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2"/>
              </a:rPr>
              <a:t>https://globalwindatlas.info/en/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[2] Google Earth, </a:t>
            </a:r>
            <a:r>
              <a:rPr lang="tr-TR" sz="1900" i="1" dirty="0"/>
              <a:t>Google Earth Web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3"/>
              </a:rPr>
              <a:t>https://earth.google.com/web/@34.29977563,36.68817928,1384.78342427a,853580.17318904d,35y,0h,0t,0r/data=CgRCAggBOgMKATBCAggASg0I____________ARAA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[3] Google Maps, </a:t>
            </a:r>
            <a:r>
              <a:rPr lang="tr-TR" sz="1900" i="1" dirty="0"/>
              <a:t>Google Maps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4"/>
              </a:rPr>
              <a:t>https://www.google.com/maps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[4] Open Infrastructure Map, </a:t>
            </a:r>
            <a:r>
              <a:rPr lang="tr-TR" sz="1900" i="1" dirty="0"/>
              <a:t>OpenInfraMap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5"/>
              </a:rPr>
              <a:t>https://openinframap.org/#10.04/33.2058/36.2058</a:t>
            </a:r>
            <a:r>
              <a:rPr lang="tr-TR" sz="1900" dirty="0"/>
              <a:t>. [Accessed: Sep. 17, 2025].</a:t>
            </a:r>
          </a:p>
          <a:p>
            <a:r>
              <a:rPr lang="en-US" sz="1900" dirty="0"/>
              <a:t>Wind power plant site selection: A systematic review </a:t>
            </a:r>
            <a:br>
              <a:rPr lang="en-US" sz="1900" dirty="0"/>
            </a:br>
            <a:r>
              <a:rPr lang="tr-TR" sz="1900" dirty="0">
                <a:hlinkClick r:id="rId6"/>
              </a:rPr>
              <a:t>https://doi.org/10.1016/j.rser.2021.111293</a:t>
            </a:r>
            <a:r>
              <a:rPr lang="en-US" sz="1900" dirty="0">
                <a:hlinkClick r:id="rId6"/>
              </a:rPr>
              <a:t>/</a:t>
            </a:r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00043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96E3-55C5-57C3-AB15-608E47496F72}"/>
              </a:ext>
            </a:extLst>
          </p:cNvPr>
          <p:cNvSpPr txBox="1"/>
          <p:nvPr/>
        </p:nvSpPr>
        <p:spPr>
          <a:xfrm>
            <a:off x="838199" y="2542830"/>
            <a:ext cx="349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2.   Wind speed calculations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52BA9-687B-72BA-1F79-B04748E908C2}"/>
              </a:ext>
            </a:extLst>
          </p:cNvPr>
          <p:cNvSpPr txBox="1"/>
          <p:nvPr/>
        </p:nvSpPr>
        <p:spPr>
          <a:xfrm>
            <a:off x="861348" y="2036950"/>
            <a:ext cx="349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  Caratria of site selection</a:t>
            </a:r>
          </a:p>
          <a:p>
            <a:pPr lvl="0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D562-05FE-904E-7567-28C214B6AFF9}"/>
              </a:ext>
            </a:extLst>
          </p:cNvPr>
          <p:cNvSpPr txBox="1"/>
          <p:nvPr/>
        </p:nvSpPr>
        <p:spPr>
          <a:xfrm>
            <a:off x="861347" y="3646159"/>
            <a:ext cx="34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 Site Comparison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CE22E-92B9-E465-5704-C9DE26C55F30}"/>
              </a:ext>
            </a:extLst>
          </p:cNvPr>
          <p:cNvSpPr txBox="1"/>
          <p:nvPr/>
        </p:nvSpPr>
        <p:spPr>
          <a:xfrm>
            <a:off x="838199" y="3065014"/>
            <a:ext cx="291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 Energy profile Syria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E70D6-5A0F-BF4E-087E-F6C7C701FA54}"/>
              </a:ext>
            </a:extLst>
          </p:cNvPr>
          <p:cNvSpPr txBox="1"/>
          <p:nvPr/>
        </p:nvSpPr>
        <p:spPr>
          <a:xfrm>
            <a:off x="838199" y="4243360"/>
            <a:ext cx="526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5.   Distance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91E4C-2690-BBEB-9407-9D2964A19454}"/>
              </a:ext>
            </a:extLst>
          </p:cNvPr>
          <p:cNvSpPr txBox="1"/>
          <p:nvPr/>
        </p:nvSpPr>
        <p:spPr>
          <a:xfrm>
            <a:off x="861347" y="5379517"/>
            <a:ext cx="55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  </a:t>
            </a:r>
            <a:r>
              <a:rPr lang="de-DE" dirty="0"/>
              <a:t>Site final decision (Project Development Team)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C8593-BC3D-6411-9597-3A16E7681852}"/>
              </a:ext>
            </a:extLst>
          </p:cNvPr>
          <p:cNvSpPr txBox="1"/>
          <p:nvPr/>
        </p:nvSpPr>
        <p:spPr>
          <a:xfrm>
            <a:off x="861627" y="4857333"/>
            <a:ext cx="34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  Noise Regulation Context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74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A393B1-25D5-1710-E9FB-13F728E65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3852" b="4132"/>
          <a:stretch>
            <a:fillRect/>
          </a:stretch>
        </p:blipFill>
        <p:spPr>
          <a:xfrm>
            <a:off x="4436962" y="1670471"/>
            <a:ext cx="7755038" cy="4164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17B6CD-98D2-2AA6-07D9-F9DB03A1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8" y="334640"/>
            <a:ext cx="10515600" cy="1325563"/>
          </a:xfrm>
        </p:spPr>
        <p:txBody>
          <a:bodyPr/>
          <a:lstStyle/>
          <a:p>
            <a:r>
              <a:rPr lang="en-US" dirty="0"/>
              <a:t>Criteria of site selection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3F789-D0D9-4B1D-8065-DBE1BC61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6701-E5ED-3971-9D50-2AC3D1B8A49F}"/>
              </a:ext>
            </a:extLst>
          </p:cNvPr>
          <p:cNvSpPr txBox="1"/>
          <p:nvPr/>
        </p:nvSpPr>
        <p:spPr>
          <a:xfrm>
            <a:off x="6096000" y="6048573"/>
            <a:ext cx="674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power plant site selection: A systematic review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D68BE-6F8B-4A79-B6C8-5749B336E1CC}"/>
              </a:ext>
            </a:extLst>
          </p:cNvPr>
          <p:cNvSpPr txBox="1"/>
          <p:nvPr/>
        </p:nvSpPr>
        <p:spPr>
          <a:xfrm>
            <a:off x="494335" y="1940099"/>
            <a:ext cx="327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Identify No-Go Factors</a:t>
            </a:r>
            <a:endParaRPr lang="LID4096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52751-CF0E-68C0-5556-20108619A4F0}"/>
              </a:ext>
            </a:extLst>
          </p:cNvPr>
          <p:cNvSpPr txBox="1"/>
          <p:nvPr/>
        </p:nvSpPr>
        <p:spPr>
          <a:xfrm>
            <a:off x="494335" y="2589329"/>
            <a:ext cx="279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Factors 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8A3A9-C8D0-A786-0105-110983C245D6}"/>
              </a:ext>
            </a:extLst>
          </p:cNvPr>
          <p:cNvSpPr txBox="1"/>
          <p:nvPr/>
        </p:nvSpPr>
        <p:spPr>
          <a:xfrm>
            <a:off x="494335" y="3238559"/>
            <a:ext cx="3823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Balance Contradictory Criteria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235F8-0345-0911-6D5C-5FEE30B3035D}"/>
              </a:ext>
            </a:extLst>
          </p:cNvPr>
          <p:cNvSpPr txBox="1"/>
          <p:nvPr/>
        </p:nvSpPr>
        <p:spPr>
          <a:xfrm>
            <a:off x="473597" y="3887787"/>
            <a:ext cx="331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Set Priorities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354BD-25BB-2DC5-FCBA-90122B3D1288}"/>
              </a:ext>
            </a:extLst>
          </p:cNvPr>
          <p:cNvSpPr txBox="1"/>
          <p:nvPr/>
        </p:nvSpPr>
        <p:spPr>
          <a:xfrm>
            <a:off x="155292" y="4949193"/>
            <a:ext cx="4501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sz="1600" dirty="0"/>
              <a:t>For site selection in Syria, all factors must be considered based on the available data. Critical constraints should be identified, favorable conditions optimized, and conflicting criteria balanced for informed decisions</a:t>
            </a:r>
            <a:endParaRPr lang="LID4096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4C12AD-701B-E521-6E19-F601B6D18F3B}"/>
              </a:ext>
            </a:extLst>
          </p:cNvPr>
          <p:cNvSpPr/>
          <p:nvPr/>
        </p:nvSpPr>
        <p:spPr>
          <a:xfrm>
            <a:off x="9837517" y="2109376"/>
            <a:ext cx="1516283" cy="3703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727853-C69B-E7AC-21A8-9D2CBCFCA9A6}"/>
              </a:ext>
            </a:extLst>
          </p:cNvPr>
          <p:cNvSpPr/>
          <p:nvPr/>
        </p:nvSpPr>
        <p:spPr>
          <a:xfrm>
            <a:off x="9982200" y="5098989"/>
            <a:ext cx="1371600" cy="4169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5EF1-F0B2-651E-802E-1E95ED86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4A594E4-5EF5-00C3-6BBE-E84E6E515DA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862D75B-AAE6-0630-1B7B-3BAAC4E8D7FA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BF506A8-2DE4-79FF-DF19-0D10B8A76D5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2F9376C-C79D-4DE0-780F-120E664AA9E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AB2103-A007-124A-B5BF-6622E6FF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64413-88C2-AA77-825D-45B03B0F1F7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39D098-7DBF-484D-536E-4C72852A8325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12" name="Picture 1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2CC56FA4-E26D-CD96-B3D2-A3AA20CC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" y="1586905"/>
            <a:ext cx="12173371" cy="4501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042A82-B36D-7402-BA79-713B51A44CF3}"/>
              </a:ext>
            </a:extLst>
          </p:cNvPr>
          <p:cNvSpPr/>
          <p:nvPr/>
        </p:nvSpPr>
        <p:spPr>
          <a:xfrm>
            <a:off x="904568" y="2399071"/>
            <a:ext cx="1327355" cy="38507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09583-9CD3-AF31-8B68-E32CF817E26E}"/>
              </a:ext>
            </a:extLst>
          </p:cNvPr>
          <p:cNvCxnSpPr>
            <a:cxnSpLocks/>
          </p:cNvCxnSpPr>
          <p:nvPr/>
        </p:nvCxnSpPr>
        <p:spPr>
          <a:xfrm flipV="1">
            <a:off x="354933" y="6309254"/>
            <a:ext cx="549635" cy="61100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5D0D90-3E39-C8B8-88C3-51ED2605228F}"/>
              </a:ext>
            </a:extLst>
          </p:cNvPr>
          <p:cNvSpPr/>
          <p:nvPr/>
        </p:nvSpPr>
        <p:spPr>
          <a:xfrm>
            <a:off x="2878020" y="5779769"/>
            <a:ext cx="573101" cy="4095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A85E97-8213-4FB3-F0A7-8895EED825C8}"/>
              </a:ext>
            </a:extLst>
          </p:cNvPr>
          <p:cNvSpPr/>
          <p:nvPr/>
        </p:nvSpPr>
        <p:spPr>
          <a:xfrm>
            <a:off x="8908026" y="2605548"/>
            <a:ext cx="1573161" cy="3834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4331D5-E41D-42D1-F16D-06C49ED5F894}"/>
              </a:ext>
            </a:extLst>
          </p:cNvPr>
          <p:cNvCxnSpPr>
            <a:cxnSpLocks/>
          </p:cNvCxnSpPr>
          <p:nvPr/>
        </p:nvCxnSpPr>
        <p:spPr>
          <a:xfrm>
            <a:off x="8426246" y="2351804"/>
            <a:ext cx="550606" cy="465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4DC82-BC99-56BA-E03F-65F89E82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F27527-2ACA-36B6-A24D-7D3824330A6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3187628-FBDC-2879-A3F9-FEE28EE99CC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D1BE70C-C1F6-D693-181C-6B6A926074F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2D721F-C67B-90E2-DAEF-7BFE80C5BAA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8761CB-5E3C-3FEC-83CD-B2BE0E6E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896C8-D7D1-7544-AD83-70007CC44FD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F85C21-8C5B-3F13-A0EF-4524470C18E0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1DC1E0-CF2A-1C79-A4C9-CFE4AEB7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" y="1497757"/>
            <a:ext cx="12171911" cy="460924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9F5A450-715B-999E-8A6C-B9EA9895F604}"/>
              </a:ext>
            </a:extLst>
          </p:cNvPr>
          <p:cNvSpPr/>
          <p:nvPr/>
        </p:nvSpPr>
        <p:spPr>
          <a:xfrm>
            <a:off x="9783096" y="2654709"/>
            <a:ext cx="353961" cy="2640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7AE7D9-79A2-7FE7-3F76-BA8821F8C1FA}"/>
              </a:ext>
            </a:extLst>
          </p:cNvPr>
          <p:cNvSpPr/>
          <p:nvPr/>
        </p:nvSpPr>
        <p:spPr>
          <a:xfrm>
            <a:off x="2861187" y="5794686"/>
            <a:ext cx="481780" cy="3519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7A1E3-2A2A-67F9-4645-054CF0C1FF0B}"/>
              </a:ext>
            </a:extLst>
          </p:cNvPr>
          <p:cNvCxnSpPr/>
          <p:nvPr/>
        </p:nvCxnSpPr>
        <p:spPr>
          <a:xfrm flipV="1">
            <a:off x="2369574" y="6146625"/>
            <a:ext cx="491613" cy="36734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sz="3200" dirty="0"/>
              <a:t>Energy profile in syria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719F2D9B-B3F0-2556-FFC6-F7180301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31" y="1399917"/>
            <a:ext cx="7544454" cy="4465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7591B-04BD-71EB-2CAC-F2E27938CC65}"/>
              </a:ext>
            </a:extLst>
          </p:cNvPr>
          <p:cNvSpPr txBox="1"/>
          <p:nvPr/>
        </p:nvSpPr>
        <p:spPr>
          <a:xfrm>
            <a:off x="6559982" y="5889838"/>
            <a:ext cx="381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World Bank. (2011). </a:t>
            </a:r>
            <a:r>
              <a:rPr lang="en-US" sz="900" i="1" dirty="0"/>
              <a:t>Syria energy sector assessment and recovery plan</a:t>
            </a:r>
            <a:r>
              <a:rPr lang="en-US" sz="900" dirty="0"/>
              <a:t> (Report No. 499230ESW0P11010). World Bank Group</a:t>
            </a:r>
          </a:p>
          <a:p>
            <a:endParaRPr lang="en-US" sz="900" dirty="0"/>
          </a:p>
          <a:p>
            <a:endParaRPr lang="LID4096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7A506-8E74-0864-B983-2552B5B50A77}"/>
              </a:ext>
            </a:extLst>
          </p:cNvPr>
          <p:cNvSpPr txBox="1"/>
          <p:nvPr/>
        </p:nvSpPr>
        <p:spPr>
          <a:xfrm>
            <a:off x="324465" y="1977718"/>
            <a:ext cx="411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Grid regulation of a maximum allowable percent of 30 % for certain region 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03B12-ADA5-A3AC-D318-CC1CB18810FD}"/>
              </a:ext>
            </a:extLst>
          </p:cNvPr>
          <p:cNvSpPr txBox="1"/>
          <p:nvPr/>
        </p:nvSpPr>
        <p:spPr>
          <a:xfrm>
            <a:off x="312048" y="2922826"/>
            <a:ext cx="381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maintain grid stability and avoid frequency and voltage fluctuations</a:t>
            </a:r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44CBC-E80C-6F64-5D1A-8E36F071FCAC}"/>
              </a:ext>
            </a:extLst>
          </p:cNvPr>
          <p:cNvSpPr txBox="1"/>
          <p:nvPr/>
        </p:nvSpPr>
        <p:spPr>
          <a:xfrm>
            <a:off x="757084" y="4112927"/>
            <a:ext cx="294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According to IPP tender 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110E0-CF74-5B92-3E86-DBE976D28DDE}"/>
              </a:ext>
            </a:extLst>
          </p:cNvPr>
          <p:cNvSpPr txBox="1"/>
          <p:nvPr/>
        </p:nvSpPr>
        <p:spPr>
          <a:xfrm>
            <a:off x="103015" y="5154818"/>
            <a:ext cx="4665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Recommendation </a:t>
            </a:r>
            <a:br>
              <a:rPr lang="en-US" sz="1600" dirty="0"/>
            </a:br>
            <a:r>
              <a:rPr lang="en-US" sz="1600" dirty="0"/>
              <a:t>choose a site with high suitable demand and relevant portion of conventional power plants</a:t>
            </a:r>
            <a:br>
              <a:rPr lang="en-US" sz="1600" dirty="0"/>
            </a:br>
            <a:r>
              <a:rPr lang="en-US" sz="1600" dirty="0"/>
              <a:t>sizing storage system with respect to these risks of Black out</a:t>
            </a:r>
            <a:endParaRPr lang="LID4096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CD4874-96FF-0EB6-033F-1D3A36360962}"/>
              </a:ext>
            </a:extLst>
          </p:cNvPr>
          <p:cNvSpPr/>
          <p:nvPr/>
        </p:nvSpPr>
        <p:spPr>
          <a:xfrm>
            <a:off x="10276388" y="3529850"/>
            <a:ext cx="1617371" cy="7176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7B9FE-D917-431A-99CF-39DD088CCF04}"/>
              </a:ext>
            </a:extLst>
          </p:cNvPr>
          <p:cNvCxnSpPr>
            <a:cxnSpLocks/>
          </p:cNvCxnSpPr>
          <p:nvPr/>
        </p:nvCxnSpPr>
        <p:spPr>
          <a:xfrm flipH="1">
            <a:off x="11516810" y="2562493"/>
            <a:ext cx="572175" cy="866507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853C-2D3A-85E9-BAEE-AE0FD973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78CE47D-F523-067D-3DDA-C7CAD5BE447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26A9D7-E377-F2EB-2473-15EEB6F0959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1617261-DAB0-0842-3E61-29707826E19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A5CF224-45D0-914A-1CAC-A01CDC4A0C2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85ED49-82A4-CC4C-7450-D8DB7020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620AB5-76DB-C863-ED08-E1062B60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3200" dirty="0"/>
              <a:t> Site Comparison</a:t>
            </a:r>
            <a:endParaRPr lang="de-DE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74410-48CC-3922-30ED-0CE92203FDA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of land with water and land&#10;&#10;AI-generated content may be incorrect.">
            <a:extLst>
              <a:ext uri="{FF2B5EF4-FFF2-40B4-BE49-F238E27FC236}">
                <a16:creationId xmlns:a16="http://schemas.microsoft.com/office/drawing/2014/main" id="{488C97F7-8B1E-419C-662D-0891CE1D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75" y="2010743"/>
            <a:ext cx="6098423" cy="3683851"/>
          </a:xfrm>
          <a:prstGeom prst="rect">
            <a:avLst/>
          </a:prstGeom>
        </p:spPr>
      </p:pic>
      <p:pic>
        <p:nvPicPr>
          <p:cNvPr id="14" name="Picture 13" descr="A map with a red line&#10;&#10;AI-generated content may be incorrect.">
            <a:extLst>
              <a:ext uri="{FF2B5EF4-FFF2-40B4-BE49-F238E27FC236}">
                <a16:creationId xmlns:a16="http://schemas.microsoft.com/office/drawing/2014/main" id="{39420A3A-8F5F-58F9-DBB9-7E9E4CB8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" y="2059170"/>
            <a:ext cx="5833774" cy="362695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6A9FDF5-38C9-F00F-5E26-4AB82D3CBC1E}"/>
              </a:ext>
            </a:extLst>
          </p:cNvPr>
          <p:cNvSpPr/>
          <p:nvPr/>
        </p:nvSpPr>
        <p:spPr>
          <a:xfrm>
            <a:off x="1481559" y="2673752"/>
            <a:ext cx="208344" cy="2594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9AF24C-F667-18B7-953F-9EFA1D096157}"/>
              </a:ext>
            </a:extLst>
          </p:cNvPr>
          <p:cNvSpPr/>
          <p:nvPr/>
        </p:nvSpPr>
        <p:spPr>
          <a:xfrm>
            <a:off x="4456254" y="4201610"/>
            <a:ext cx="185195" cy="20380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A5D2F-961D-2F1F-0E0A-4E88EDDD32DD}"/>
              </a:ext>
            </a:extLst>
          </p:cNvPr>
          <p:cNvSpPr txBox="1"/>
          <p:nvPr/>
        </p:nvSpPr>
        <p:spPr>
          <a:xfrm>
            <a:off x="960698" y="23044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Um_Aledem</a:t>
            </a:r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1D094-B89E-8717-3B98-FBB10B323E3A}"/>
              </a:ext>
            </a:extLst>
          </p:cNvPr>
          <p:cNvSpPr txBox="1"/>
          <p:nvPr/>
        </p:nvSpPr>
        <p:spPr>
          <a:xfrm>
            <a:off x="4004841" y="383227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Qattinah</a:t>
            </a:r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E85C1C-3A90-9E33-2749-03D50274E212}"/>
              </a:ext>
            </a:extLst>
          </p:cNvPr>
          <p:cNvSpPr/>
          <p:nvPr/>
        </p:nvSpPr>
        <p:spPr>
          <a:xfrm>
            <a:off x="960698" y="3404337"/>
            <a:ext cx="520861" cy="49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E1D80-505F-8090-306A-9B5B996E0015}"/>
              </a:ext>
            </a:extLst>
          </p:cNvPr>
          <p:cNvSpPr txBox="1"/>
          <p:nvPr/>
        </p:nvSpPr>
        <p:spPr>
          <a:xfrm>
            <a:off x="364601" y="5045199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2*2.5 Mw WT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EF977-7467-0AA4-1847-39E64B15EB28}"/>
              </a:ext>
            </a:extLst>
          </p:cNvPr>
          <p:cNvCxnSpPr>
            <a:cxnSpLocks/>
          </p:cNvCxnSpPr>
          <p:nvPr/>
        </p:nvCxnSpPr>
        <p:spPr>
          <a:xfrm flipV="1">
            <a:off x="960698" y="4069479"/>
            <a:ext cx="127322" cy="95462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5" grpId="0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1673-C806-16FF-C047-6A3A62BA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B4220DB-ABED-BB7E-C689-63ED759C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194DC-080E-67F8-208A-30C450F8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CDDA4-CAF1-6B99-9CD2-DE8D911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5387-0264-DBE7-B9F4-72DC5AC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9508" y="6492875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C8BEC-2A93-6E3D-785F-71A82DC5E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45945" y="6197857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A219B-4383-7830-7FD9-4158E8B4D332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34°40'25"N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36°35'44"E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58C7C7-3AF5-A10B-17D9-2F13A2D4AF37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440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B)*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1 041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1 724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1 845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603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G)*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428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H)*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321 m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7CA11F5-8991-800E-4D3E-618E842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0" y="1885926"/>
            <a:ext cx="8798223" cy="3997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BC92C-6F43-4104-E7C4-DEEA4162D45B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497EF-5031-6966-A1F7-D2C38D75B4CC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B23F1-1299-DD6C-D6FD-9053B44EC1C3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3B599-2330-4651-6955-831A7C2E8FB5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8AE4C-E367-0D54-E64C-EAD9E43FB33B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A9B06-9B6E-D34F-5514-A7005DB20D6E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6790-E70F-DA59-8DB5-528FC672F36F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90166D-2CE2-50A9-A88C-FC8554593293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2B4B6-2DBF-5619-5FB8-75408C4B50B2}"/>
              </a:ext>
            </a:extLst>
          </p:cNvPr>
          <p:cNvSpPr txBox="1"/>
          <p:nvPr/>
        </p:nvSpPr>
        <p:spPr>
          <a:xfrm>
            <a:off x="9596970" y="5245912"/>
            <a:ext cx="229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Not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about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building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5A6B1-CB1D-7574-42FD-E6901FF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61" y="4525821"/>
            <a:ext cx="1737371" cy="13571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9150DC-DE24-6B8D-D09B-2182DA76CE21}"/>
              </a:ext>
            </a:extLst>
          </p:cNvPr>
          <p:cNvSpPr txBox="1"/>
          <p:nvPr/>
        </p:nvSpPr>
        <p:spPr>
          <a:xfrm>
            <a:off x="7056820" y="5823430"/>
            <a:ext cx="232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2: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0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58BE-3A38-BC63-1792-F9E96971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7364B1-5B30-FF74-4350-FA95A835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C36EF-44B6-F39D-3541-F11D7505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58208-DE54-CC8F-F612-A3AB3C95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21D41-4011-162E-8D57-3A0486C6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1520" y="6560278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6F4420-DC45-5B3D-1986-8EF2792F6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97957" y="6270118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EEA12-B19F-5A15-2081-02C48F3C0D0A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34°40'22"N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36°35'59"E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3156A-1047-BF3C-8715-AD8F3C00856E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800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767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1 396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1 469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629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DB2EA72-0407-9A6D-D763-10AF7D85D9A1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ECDB3-F3E5-634C-C452-CB7FD2BDB336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11D75-9E6E-B527-A228-DDCA7E87ECFE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BA1E0-18CD-E14C-2700-D9A61E52092B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2AC3F0-CD11-18B6-F8F9-CC8873F4D04E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7ED76-DCFB-0799-2780-9A7FC371012F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5A603-7C6D-B68B-B46C-84592AAC56B6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AB5AA-8EFF-163E-31AD-86366933FF46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DFB012-2556-BD21-A023-06DAF8FD48F0}"/>
              </a:ext>
            </a:extLst>
          </p:cNvPr>
          <p:cNvSpPr txBox="1"/>
          <p:nvPr/>
        </p:nvSpPr>
        <p:spPr>
          <a:xfrm>
            <a:off x="7247467" y="5878108"/>
            <a:ext cx="19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3: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E28B3-B06C-4F9B-89C5-D545090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5" y="1458879"/>
            <a:ext cx="8492735" cy="44192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D9198-C159-F669-793A-4E975BCC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69" y="4520961"/>
            <a:ext cx="1737371" cy="1357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21231-625C-DB3C-CC92-1E470A3DDE6A}"/>
              </a:ext>
            </a:extLst>
          </p:cNvPr>
          <p:cNvSpPr txBox="1"/>
          <p:nvPr/>
        </p:nvSpPr>
        <p:spPr>
          <a:xfrm>
            <a:off x="2379136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3B9AB-BD71-CA4C-716F-ACA6D89341AC}"/>
              </a:ext>
            </a:extLst>
          </p:cNvPr>
          <p:cNvSpPr txBox="1"/>
          <p:nvPr/>
        </p:nvSpPr>
        <p:spPr>
          <a:xfrm>
            <a:off x="5962291" y="2059043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C6CE1-4117-C9C4-9D37-13B3242589EB}"/>
              </a:ext>
            </a:extLst>
          </p:cNvPr>
          <p:cNvSpPr txBox="1"/>
          <p:nvPr/>
        </p:nvSpPr>
        <p:spPr>
          <a:xfrm>
            <a:off x="7841744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9E9B1-2159-39AE-F1AB-024205F624FA}"/>
              </a:ext>
            </a:extLst>
          </p:cNvPr>
          <p:cNvSpPr txBox="1"/>
          <p:nvPr/>
        </p:nvSpPr>
        <p:spPr>
          <a:xfrm>
            <a:off x="8199935" y="342900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B9FF5-0E37-90BD-693B-3924A1A130F9}"/>
              </a:ext>
            </a:extLst>
          </p:cNvPr>
          <p:cNvSpPr txBox="1"/>
          <p:nvPr/>
        </p:nvSpPr>
        <p:spPr>
          <a:xfrm>
            <a:off x="4788063" y="5061034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525E9-BDD7-B02A-4756-14E37C71BB13}"/>
              </a:ext>
            </a:extLst>
          </p:cNvPr>
          <p:cNvSpPr txBox="1"/>
          <p:nvPr/>
        </p:nvSpPr>
        <p:spPr>
          <a:xfrm>
            <a:off x="2566915" y="442816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52F484-FB6F-C452-B1BA-375D65242ADF}"/>
              </a:ext>
            </a:extLst>
          </p:cNvPr>
          <p:cNvSpPr/>
          <p:nvPr/>
        </p:nvSpPr>
        <p:spPr>
          <a:xfrm>
            <a:off x="2726818" y="4443197"/>
            <a:ext cx="1900788" cy="1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47FA3-91A1-049F-1B6B-FCEBAC7928DD}"/>
              </a:ext>
            </a:extLst>
          </p:cNvPr>
          <p:cNvSpPr txBox="1"/>
          <p:nvPr/>
        </p:nvSpPr>
        <p:spPr>
          <a:xfrm>
            <a:off x="3376147" y="5502228"/>
            <a:ext cx="109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Barns or ruins</a:t>
            </a:r>
          </a:p>
        </p:txBody>
      </p:sp>
    </p:spTree>
    <p:extLst>
      <p:ext uri="{BB962C8B-B14F-4D97-AF65-F5344CB8AC3E}">
        <p14:creationId xmlns:p14="http://schemas.microsoft.com/office/powerpoint/2010/main" val="210894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e2211f-efd8-41c4-b0e4-f9d02e6fa65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8ED8C6ACF53C418E42EFCEE2100334" ma:contentTypeVersion="14" ma:contentTypeDescription="Ein neues Dokument erstellen." ma:contentTypeScope="" ma:versionID="55daf8c1348c2d18c78aba756c4375d5">
  <xsd:schema xmlns:xsd="http://www.w3.org/2001/XMLSchema" xmlns:xs="http://www.w3.org/2001/XMLSchema" xmlns:p="http://schemas.microsoft.com/office/2006/metadata/properties" xmlns:ns3="c2e2211f-efd8-41c4-b0e4-f9d02e6fa652" xmlns:ns4="117e12d0-7e6a-4baf-90da-da83f86f542e" targetNamespace="http://schemas.microsoft.com/office/2006/metadata/properties" ma:root="true" ma:fieldsID="608b4dd469a240f50e4a9492b3699c70" ns3:_="" ns4:_="">
    <xsd:import namespace="c2e2211f-efd8-41c4-b0e4-f9d02e6fa652"/>
    <xsd:import namespace="117e12d0-7e6a-4baf-90da-da83f86f54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2211f-efd8-41c4-b0e4-f9d02e6fa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e12d0-7e6a-4baf-90da-da83f86f54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E1FA3D-3612-45D1-BA6C-325405A7CD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1061A-17C7-4F4A-9830-A9F1702CCAEA}">
  <ds:schemaRefs>
    <ds:schemaRef ds:uri="http://schemas.microsoft.com/office/infopath/2007/PartnerControls"/>
    <ds:schemaRef ds:uri="c2e2211f-efd8-41c4-b0e4-f9d02e6fa652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117e12d0-7e6a-4baf-90da-da83f86f542e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366F2C-8C74-4E59-ACF3-4A33DBC1B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e2211f-efd8-41c4-b0e4-f9d02e6fa652"/>
    <ds:schemaRef ds:uri="117e12d0-7e6a-4baf-90da-da83f86f54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Microsoft Office PowerPoint</Application>
  <PresentationFormat>Widescreen</PresentationFormat>
  <Paragraphs>190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Segoe UI</vt:lpstr>
      <vt:lpstr>Wingdings</vt:lpstr>
      <vt:lpstr>Office Theme</vt:lpstr>
      <vt:lpstr>Custom Design</vt:lpstr>
      <vt:lpstr>Office</vt:lpstr>
      <vt:lpstr>Weekly report: Team Project Development</vt:lpstr>
      <vt:lpstr>List of content</vt:lpstr>
      <vt:lpstr>Criteria of site selection</vt:lpstr>
      <vt:lpstr>PowerPoint Presentation</vt:lpstr>
      <vt:lpstr>PowerPoint Presentation</vt:lpstr>
      <vt:lpstr>Energy profile in syria</vt:lpstr>
      <vt:lpstr> Site Comparison</vt:lpstr>
      <vt:lpstr>OLD Distance Analysis– Qattinah</vt:lpstr>
      <vt:lpstr>Update Distance Analysis– Qattinah</vt:lpstr>
      <vt:lpstr>Noise Regulation Context — Syria</vt:lpstr>
      <vt:lpstr>Recommended Noise Criteria for Wind Turbine Project </vt:lpstr>
      <vt:lpstr>Site final decision</vt:lpstr>
      <vt:lpstr>CRITICAL ASSESSMENT OF THE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Luis Urhahn | Elbe1</cp:lastModifiedBy>
  <cp:revision>13</cp:revision>
  <dcterms:created xsi:type="dcterms:W3CDTF">2025-07-21T13:11:31Z</dcterms:created>
  <dcterms:modified xsi:type="dcterms:W3CDTF">2025-10-13T07:17:00Z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0x010100AB8ED8C6ACF53C418E42EFCEE2100334</vt:lpwstr>
  </property>
</Properties>
</file>